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Arimo" panose="020B0604020202020204" charset="0"/>
      <p:regular r:id="rId13"/>
    </p:embeddedFont>
    <p:embeddedFont>
      <p:font typeface="Outfit Extra Bold" panose="020B0604020202020204" charset="0"/>
      <p:regular r:id="rId14"/>
    </p:embeddedFont>
  </p:embeddedFontLst>
  <p:defaultTextStyle>
    <a:defPPr>
      <a:defRPr lang="uz-Latn-U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58" d="100"/>
          <a:sy n="58" d="100"/>
        </p:scale>
        <p:origin x="672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223747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011204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8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ELEMENTAR ZARRALAR: DUNYONI TUZUVCHI KICHIKKINA QISMLAR</a:t>
            </a:r>
            <a:endParaRPr lang="en-US" sz="4800" dirty="0"/>
          </a:p>
        </p:txBody>
      </p:sp>
      <p:sp>
        <p:nvSpPr>
          <p:cNvPr id="4" name="Text 1"/>
          <p:cNvSpPr/>
          <p:nvPr/>
        </p:nvSpPr>
        <p:spPr>
          <a:xfrm>
            <a:off x="6280190" y="4477703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buNone/>
            </a:pPr>
            <a:r>
              <a:rPr lang="en-US" sz="28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Bugun sizlar bilan dunyoning eng kichik qurilish bloklari - elementar zarralarni o'rganishga sho'xlanamiz. Ularning mohiyatini tushunish - fizikaning eng murakkab va qiziqarli sohalaridan biridir.</a:t>
            </a:r>
            <a:endParaRPr lang="en-US" sz="2800" dirty="0"/>
          </a:p>
        </p:txBody>
      </p:sp>
      <p:sp>
        <p:nvSpPr>
          <p:cNvPr id="6" name="Text 3"/>
          <p:cNvSpPr/>
          <p:nvPr/>
        </p:nvSpPr>
        <p:spPr>
          <a:xfrm>
            <a:off x="6396633" y="5971103"/>
            <a:ext cx="130016" cy="97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750"/>
              </a:lnSpc>
              <a:buNone/>
            </a:pPr>
            <a:r>
              <a:rPr lang="en-US" sz="800" dirty="0">
                <a:solidFill>
                  <a:srgbClr val="FFFFFF"/>
                </a:solidFill>
                <a:latin typeface="Arimo Medium" pitchFamily="34" charset="0"/>
                <a:ea typeface="Arimo Medium" pitchFamily="34" charset="-122"/>
                <a:cs typeface="Arimo Medium" pitchFamily="34" charset="-120"/>
              </a:rPr>
              <a:t>HT</a:t>
            </a:r>
            <a:endParaRPr lang="en-US" sz="8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38363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67345" y="2907983"/>
            <a:ext cx="9136618" cy="595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650"/>
              </a:lnSpc>
              <a:buNone/>
            </a:pPr>
            <a:r>
              <a:rPr lang="en-US" sz="54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Elementar zarralar ahamiyati va kelajagi</a:t>
            </a:r>
            <a:endParaRPr lang="en-US" sz="5400" dirty="0"/>
          </a:p>
        </p:txBody>
      </p:sp>
      <p:sp>
        <p:nvSpPr>
          <p:cNvPr id="4" name="Text 1"/>
          <p:cNvSpPr/>
          <p:nvPr/>
        </p:nvSpPr>
        <p:spPr>
          <a:xfrm>
            <a:off x="667345" y="3885128"/>
            <a:ext cx="6504861" cy="6292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950"/>
              </a:lnSpc>
              <a:buNone/>
            </a:pPr>
            <a:r>
              <a:rPr lang="en-US" sz="7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1</a:t>
            </a:r>
            <a:endParaRPr lang="en-US" sz="7200" dirty="0"/>
          </a:p>
        </p:txBody>
      </p:sp>
      <p:sp>
        <p:nvSpPr>
          <p:cNvPr id="5" name="Text 2"/>
          <p:cNvSpPr/>
          <p:nvPr/>
        </p:nvSpPr>
        <p:spPr>
          <a:xfrm>
            <a:off x="2504123" y="4752618"/>
            <a:ext cx="2831306" cy="2978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3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Kosmosning kelib chiqishi</a:t>
            </a:r>
            <a:endParaRPr lang="en-US" sz="3200" dirty="0"/>
          </a:p>
        </p:txBody>
      </p:sp>
      <p:sp>
        <p:nvSpPr>
          <p:cNvPr id="6" name="Text 3"/>
          <p:cNvSpPr/>
          <p:nvPr/>
        </p:nvSpPr>
        <p:spPr>
          <a:xfrm>
            <a:off x="7458194" y="3885128"/>
            <a:ext cx="6504861" cy="6292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950"/>
              </a:lnSpc>
              <a:buNone/>
            </a:pPr>
            <a:r>
              <a:rPr lang="en-US" sz="7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2</a:t>
            </a:r>
            <a:endParaRPr lang="en-US" sz="7200" dirty="0"/>
          </a:p>
        </p:txBody>
      </p:sp>
      <p:sp>
        <p:nvSpPr>
          <p:cNvPr id="7" name="Text 4"/>
          <p:cNvSpPr/>
          <p:nvPr/>
        </p:nvSpPr>
        <p:spPr>
          <a:xfrm>
            <a:off x="9518809" y="4752618"/>
            <a:ext cx="2383631" cy="2978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3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Yangi materiallar</a:t>
            </a:r>
            <a:endParaRPr lang="en-US" sz="3200" dirty="0"/>
          </a:p>
        </p:txBody>
      </p:sp>
      <p:sp>
        <p:nvSpPr>
          <p:cNvPr id="8" name="Text 5"/>
          <p:cNvSpPr/>
          <p:nvPr/>
        </p:nvSpPr>
        <p:spPr>
          <a:xfrm>
            <a:off x="667345" y="5717738"/>
            <a:ext cx="6504861" cy="6292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950"/>
              </a:lnSpc>
              <a:buNone/>
            </a:pPr>
            <a:r>
              <a:rPr lang="en-US" sz="7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3</a:t>
            </a:r>
            <a:endParaRPr lang="en-US" sz="7200" dirty="0"/>
          </a:p>
        </p:txBody>
      </p:sp>
      <p:sp>
        <p:nvSpPr>
          <p:cNvPr id="9" name="Text 6"/>
          <p:cNvSpPr/>
          <p:nvPr/>
        </p:nvSpPr>
        <p:spPr>
          <a:xfrm>
            <a:off x="2727960" y="6585228"/>
            <a:ext cx="2383631" cy="2978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3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Tibbiyot</a:t>
            </a:r>
            <a:endParaRPr lang="en-US" sz="3200" dirty="0"/>
          </a:p>
        </p:txBody>
      </p:sp>
      <p:sp>
        <p:nvSpPr>
          <p:cNvPr id="10" name="Text 7"/>
          <p:cNvSpPr/>
          <p:nvPr/>
        </p:nvSpPr>
        <p:spPr>
          <a:xfrm>
            <a:off x="7458194" y="5717738"/>
            <a:ext cx="6504861" cy="6292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950"/>
              </a:lnSpc>
              <a:buNone/>
            </a:pPr>
            <a:r>
              <a:rPr lang="en-US" sz="7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4</a:t>
            </a:r>
            <a:endParaRPr lang="en-US" sz="7200" dirty="0"/>
          </a:p>
        </p:txBody>
      </p:sp>
      <p:sp>
        <p:nvSpPr>
          <p:cNvPr id="11" name="Text 8"/>
          <p:cNvSpPr/>
          <p:nvPr/>
        </p:nvSpPr>
        <p:spPr>
          <a:xfrm>
            <a:off x="9518809" y="6585228"/>
            <a:ext cx="2383631" cy="2978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3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Energetika</a:t>
            </a:r>
            <a:endParaRPr lang="en-US" sz="3200" dirty="0"/>
          </a:p>
        </p:txBody>
      </p:sp>
      <p:sp>
        <p:nvSpPr>
          <p:cNvPr id="12" name="Text 9"/>
          <p:cNvSpPr/>
          <p:nvPr/>
        </p:nvSpPr>
        <p:spPr>
          <a:xfrm>
            <a:off x="667345" y="7097554"/>
            <a:ext cx="13295709" cy="6103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24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Elementar zarralarni o'rganish fizika va boshqa sohalardagi ko'plab muhim kashfiyotlarga olib keldi. Kelajakda bu soha yangi texnologiyalar, tibbiyot va energiya ishlab chiqarishda muhim rol o'ynaydi.</a:t>
            </a:r>
            <a:endParaRPr lang="en-US" sz="24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660452"/>
            <a:ext cx="680716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66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Elementar zarralar nima?</a:t>
            </a:r>
            <a:endParaRPr lang="en-US" sz="6600" dirty="0"/>
          </a:p>
        </p:txBody>
      </p:sp>
      <p:sp>
        <p:nvSpPr>
          <p:cNvPr id="3" name="Text 1"/>
          <p:cNvSpPr/>
          <p:nvPr/>
        </p:nvSpPr>
        <p:spPr>
          <a:xfrm>
            <a:off x="793790" y="3913465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8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Elementar zarralar - moddaning eng kichik, bo'linmas qismlari. Ular atomlarning qurilish bloklari hisoblanadi va o'ziga xos xususiyatlarga ega.</a:t>
            </a:r>
            <a:endParaRPr lang="en-US" sz="2800" dirty="0"/>
          </a:p>
        </p:txBody>
      </p:sp>
      <p:sp>
        <p:nvSpPr>
          <p:cNvPr id="4" name="Text 2"/>
          <p:cNvSpPr/>
          <p:nvPr/>
        </p:nvSpPr>
        <p:spPr>
          <a:xfrm>
            <a:off x="7599521" y="3913465"/>
            <a:ext cx="624470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8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Elementar zarralar juda kichik bo'lib, ularni oddiy mikroskoplar yordamida ko'rish mumkin emas. Ularning xususiyatlari va o'zaro ta'sirlarini o'rganish uchun maxsus laboratoriyalar va uskunalar talab etiladi.</a:t>
            </a:r>
            <a:endParaRPr lang="en-US" sz="28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2232" y="560308"/>
            <a:ext cx="8541544" cy="6360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000"/>
              </a:lnSpc>
              <a:buNone/>
            </a:pPr>
            <a:r>
              <a:rPr lang="en-US" sz="54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Atom tuzilishi va elementar zarralar</a:t>
            </a:r>
            <a:endParaRPr lang="en-US" sz="54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9944" y="1603296"/>
            <a:ext cx="1307306" cy="117252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963948" y="2131338"/>
            <a:ext cx="99298" cy="4070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200"/>
              </a:lnSpc>
              <a:buNone/>
            </a:pPr>
            <a:r>
              <a:rPr lang="en-US" sz="3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1</a:t>
            </a:r>
            <a:endParaRPr lang="en-US" sz="3200" dirty="0"/>
          </a:p>
        </p:txBody>
      </p:sp>
      <p:sp>
        <p:nvSpPr>
          <p:cNvPr id="5" name="Text 2"/>
          <p:cNvSpPr/>
          <p:nvPr/>
        </p:nvSpPr>
        <p:spPr>
          <a:xfrm>
            <a:off x="4870728" y="2030492"/>
            <a:ext cx="653653" cy="3180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3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Atom</a:t>
            </a:r>
            <a:endParaRPr lang="en-US" sz="3200" dirty="0"/>
          </a:p>
        </p:txBody>
      </p:sp>
      <p:sp>
        <p:nvSpPr>
          <p:cNvPr id="6" name="Shape 3"/>
          <p:cNvSpPr/>
          <p:nvPr/>
        </p:nvSpPr>
        <p:spPr>
          <a:xfrm>
            <a:off x="4718090" y="2791658"/>
            <a:ext cx="9149239" cy="11430"/>
          </a:xfrm>
          <a:prstGeom prst="roundRect">
            <a:avLst>
              <a:gd name="adj" fmla="val 747870"/>
            </a:avLst>
          </a:prstGeom>
          <a:solidFill>
            <a:srgbClr val="BDB8DF"/>
          </a:solidFill>
          <a:ln/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6291" y="2826663"/>
            <a:ext cx="2614732" cy="117252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3940254" y="3209330"/>
            <a:ext cx="146566" cy="4070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200"/>
              </a:lnSpc>
              <a:buNone/>
            </a:pPr>
            <a:r>
              <a:rPr lang="en-US" sz="3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2</a:t>
            </a:r>
            <a:endParaRPr lang="en-US" sz="3200" dirty="0"/>
          </a:p>
        </p:txBody>
      </p:sp>
      <p:sp>
        <p:nvSpPr>
          <p:cNvPr id="9" name="Text 5"/>
          <p:cNvSpPr/>
          <p:nvPr/>
        </p:nvSpPr>
        <p:spPr>
          <a:xfrm>
            <a:off x="5524500" y="3253859"/>
            <a:ext cx="703183" cy="3180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3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Yadro</a:t>
            </a:r>
            <a:endParaRPr lang="en-US" sz="3200" dirty="0"/>
          </a:p>
        </p:txBody>
      </p:sp>
      <p:sp>
        <p:nvSpPr>
          <p:cNvPr id="10" name="Shape 6"/>
          <p:cNvSpPr/>
          <p:nvPr/>
        </p:nvSpPr>
        <p:spPr>
          <a:xfrm>
            <a:off x="5371862" y="4015026"/>
            <a:ext cx="8495467" cy="11430"/>
          </a:xfrm>
          <a:prstGeom prst="roundRect">
            <a:avLst>
              <a:gd name="adj" fmla="val 747870"/>
            </a:avLst>
          </a:prstGeom>
          <a:solidFill>
            <a:srgbClr val="BDB8DF"/>
          </a:solidFill>
          <a:ln/>
        </p:spPr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52518" y="4050030"/>
            <a:ext cx="3922157" cy="1172528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3941207" y="4432697"/>
            <a:ext cx="144780" cy="4070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200"/>
              </a:lnSpc>
              <a:buNone/>
            </a:pPr>
            <a:r>
              <a:rPr lang="en-US" sz="3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3</a:t>
            </a:r>
            <a:endParaRPr lang="en-US" sz="3200" dirty="0"/>
          </a:p>
        </p:txBody>
      </p:sp>
      <p:sp>
        <p:nvSpPr>
          <p:cNvPr id="13" name="Text 8"/>
          <p:cNvSpPr/>
          <p:nvPr/>
        </p:nvSpPr>
        <p:spPr>
          <a:xfrm>
            <a:off x="6178153" y="4253508"/>
            <a:ext cx="1424226" cy="3180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3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Protonlar</a:t>
            </a:r>
            <a:endParaRPr lang="en-US" sz="3200" dirty="0"/>
          </a:p>
        </p:txBody>
      </p:sp>
      <p:sp>
        <p:nvSpPr>
          <p:cNvPr id="14" name="Text 9"/>
          <p:cNvSpPr/>
          <p:nvPr/>
        </p:nvSpPr>
        <p:spPr>
          <a:xfrm>
            <a:off x="6178153" y="4693563"/>
            <a:ext cx="1424226" cy="325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4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Musbat zaryadli</a:t>
            </a:r>
            <a:endParaRPr lang="en-US" sz="2400" dirty="0"/>
          </a:p>
        </p:txBody>
      </p:sp>
      <p:sp>
        <p:nvSpPr>
          <p:cNvPr id="15" name="Shape 10"/>
          <p:cNvSpPr/>
          <p:nvPr/>
        </p:nvSpPr>
        <p:spPr>
          <a:xfrm>
            <a:off x="6025515" y="5238393"/>
            <a:ext cx="7841813" cy="11430"/>
          </a:xfrm>
          <a:prstGeom prst="roundRect">
            <a:avLst>
              <a:gd name="adj" fmla="val 747870"/>
            </a:avLst>
          </a:prstGeom>
          <a:solidFill>
            <a:srgbClr val="BDB8DF"/>
          </a:solidFill>
          <a:ln/>
        </p:spPr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98865" y="5273397"/>
            <a:ext cx="5229463" cy="1172528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3935611" y="5656064"/>
            <a:ext cx="155972" cy="4070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200"/>
              </a:lnSpc>
              <a:buNone/>
            </a:pPr>
            <a:r>
              <a:rPr lang="en-US" sz="3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4</a:t>
            </a:r>
            <a:endParaRPr lang="en-US" sz="3200" dirty="0"/>
          </a:p>
        </p:txBody>
      </p:sp>
      <p:sp>
        <p:nvSpPr>
          <p:cNvPr id="18" name="Text 12"/>
          <p:cNvSpPr/>
          <p:nvPr/>
        </p:nvSpPr>
        <p:spPr>
          <a:xfrm>
            <a:off x="6831806" y="5476875"/>
            <a:ext cx="1311593" cy="3180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3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Neytronlar</a:t>
            </a:r>
            <a:endParaRPr lang="en-US" sz="3200" dirty="0"/>
          </a:p>
        </p:txBody>
      </p:sp>
      <p:sp>
        <p:nvSpPr>
          <p:cNvPr id="19" name="Text 13"/>
          <p:cNvSpPr/>
          <p:nvPr/>
        </p:nvSpPr>
        <p:spPr>
          <a:xfrm>
            <a:off x="6831806" y="5916930"/>
            <a:ext cx="1311593" cy="325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4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Zaryadsiz</a:t>
            </a:r>
            <a:endParaRPr lang="en-US" sz="2400" dirty="0"/>
          </a:p>
        </p:txBody>
      </p:sp>
      <p:sp>
        <p:nvSpPr>
          <p:cNvPr id="20" name="Shape 14"/>
          <p:cNvSpPr/>
          <p:nvPr/>
        </p:nvSpPr>
        <p:spPr>
          <a:xfrm>
            <a:off x="6679168" y="6461760"/>
            <a:ext cx="7188160" cy="11430"/>
          </a:xfrm>
          <a:prstGeom prst="roundRect">
            <a:avLst>
              <a:gd name="adj" fmla="val 747870"/>
            </a:avLst>
          </a:prstGeom>
          <a:solidFill>
            <a:srgbClr val="BDB8DF"/>
          </a:solidFill>
          <a:ln/>
        </p:spPr>
      </p:sp>
      <p:pic>
        <p:nvPicPr>
          <p:cNvPr id="21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5212" y="6496764"/>
            <a:ext cx="6536888" cy="1172528"/>
          </a:xfrm>
          <a:prstGeom prst="rect">
            <a:avLst/>
          </a:prstGeom>
        </p:spPr>
      </p:pic>
      <p:sp>
        <p:nvSpPr>
          <p:cNvPr id="22" name="Text 15"/>
          <p:cNvSpPr/>
          <p:nvPr/>
        </p:nvSpPr>
        <p:spPr>
          <a:xfrm>
            <a:off x="3941326" y="6879431"/>
            <a:ext cx="144542" cy="4070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200"/>
              </a:lnSpc>
              <a:buNone/>
            </a:pPr>
            <a:r>
              <a:rPr lang="en-US" sz="3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5</a:t>
            </a:r>
            <a:endParaRPr lang="en-US" sz="3200" dirty="0"/>
          </a:p>
        </p:txBody>
      </p:sp>
      <p:sp>
        <p:nvSpPr>
          <p:cNvPr id="23" name="Text 16"/>
          <p:cNvSpPr/>
          <p:nvPr/>
        </p:nvSpPr>
        <p:spPr>
          <a:xfrm>
            <a:off x="7485578" y="6700242"/>
            <a:ext cx="1356241" cy="3180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3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Elektronlar</a:t>
            </a:r>
            <a:endParaRPr lang="en-US" sz="3200" dirty="0"/>
          </a:p>
        </p:txBody>
      </p:sp>
      <p:sp>
        <p:nvSpPr>
          <p:cNvPr id="24" name="Text 17"/>
          <p:cNvSpPr/>
          <p:nvPr/>
        </p:nvSpPr>
        <p:spPr>
          <a:xfrm>
            <a:off x="7485578" y="7140297"/>
            <a:ext cx="1356241" cy="325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4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Manfiy zaryadli</a:t>
            </a:r>
            <a:endParaRPr lang="en-US" sz="24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65115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54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Elektronlar, protonlar va neytronlar</a:t>
            </a:r>
            <a:endParaRPr lang="en-US" sz="5400" dirty="0"/>
          </a:p>
        </p:txBody>
      </p:sp>
      <p:sp>
        <p:nvSpPr>
          <p:cNvPr id="4" name="Shape 1"/>
          <p:cNvSpPr/>
          <p:nvPr/>
        </p:nvSpPr>
        <p:spPr>
          <a:xfrm>
            <a:off x="793790" y="366402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82504" y="3749040"/>
            <a:ext cx="132755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3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1</a:t>
            </a:r>
            <a:endParaRPr lang="en-US" sz="3200" dirty="0"/>
          </a:p>
        </p:txBody>
      </p:sp>
      <p:sp>
        <p:nvSpPr>
          <p:cNvPr id="6" name="Text 3"/>
          <p:cNvSpPr/>
          <p:nvPr/>
        </p:nvSpPr>
        <p:spPr>
          <a:xfrm>
            <a:off x="1530906" y="36640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8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Elektronlar</a:t>
            </a:r>
            <a:endParaRPr lang="en-US" sz="2800" dirty="0"/>
          </a:p>
        </p:txBody>
      </p:sp>
      <p:sp>
        <p:nvSpPr>
          <p:cNvPr id="7" name="Text 4"/>
          <p:cNvSpPr/>
          <p:nvPr/>
        </p:nvSpPr>
        <p:spPr>
          <a:xfrm>
            <a:off x="1530906" y="4154448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0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Atom yadrosini aylanib yuradigan, manfiy zaryadga ega kichik zarralar.</a:t>
            </a:r>
            <a:endParaRPr lang="en-US" sz="2000" dirty="0"/>
          </a:p>
        </p:txBody>
      </p:sp>
      <p:sp>
        <p:nvSpPr>
          <p:cNvPr id="8" name="Shape 5"/>
          <p:cNvSpPr/>
          <p:nvPr/>
        </p:nvSpPr>
        <p:spPr>
          <a:xfrm>
            <a:off x="4685467" y="366402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4842629" y="3749040"/>
            <a:ext cx="195977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3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2</a:t>
            </a:r>
            <a:endParaRPr lang="en-US" sz="3200" dirty="0"/>
          </a:p>
        </p:txBody>
      </p:sp>
      <p:sp>
        <p:nvSpPr>
          <p:cNvPr id="10" name="Text 7"/>
          <p:cNvSpPr/>
          <p:nvPr/>
        </p:nvSpPr>
        <p:spPr>
          <a:xfrm>
            <a:off x="5422583" y="36640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8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Protonlar</a:t>
            </a:r>
            <a:endParaRPr lang="en-US" sz="2800" dirty="0"/>
          </a:p>
        </p:txBody>
      </p:sp>
      <p:sp>
        <p:nvSpPr>
          <p:cNvPr id="11" name="Text 8"/>
          <p:cNvSpPr/>
          <p:nvPr/>
        </p:nvSpPr>
        <p:spPr>
          <a:xfrm>
            <a:off x="5422583" y="4154448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0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Atom yadrosini tashkil etuvchi, musbat zaryadga ega zarralar.</a:t>
            </a:r>
            <a:endParaRPr lang="en-US" sz="2000" dirty="0"/>
          </a:p>
        </p:txBody>
      </p:sp>
      <p:sp>
        <p:nvSpPr>
          <p:cNvPr id="12" name="Shape 9"/>
          <p:cNvSpPr/>
          <p:nvPr/>
        </p:nvSpPr>
        <p:spPr>
          <a:xfrm>
            <a:off x="793790" y="620725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952143" y="6292268"/>
            <a:ext cx="193596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3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3</a:t>
            </a:r>
            <a:endParaRPr lang="en-US" sz="3200" dirty="0"/>
          </a:p>
        </p:txBody>
      </p:sp>
      <p:sp>
        <p:nvSpPr>
          <p:cNvPr id="14" name="Text 11"/>
          <p:cNvSpPr/>
          <p:nvPr/>
        </p:nvSpPr>
        <p:spPr>
          <a:xfrm>
            <a:off x="1530906" y="620725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8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Neytronlar</a:t>
            </a:r>
            <a:endParaRPr lang="en-US" sz="2800" dirty="0"/>
          </a:p>
        </p:txBody>
      </p:sp>
      <p:sp>
        <p:nvSpPr>
          <p:cNvPr id="15" name="Text 12"/>
          <p:cNvSpPr/>
          <p:nvPr/>
        </p:nvSpPr>
        <p:spPr>
          <a:xfrm>
            <a:off x="1530906" y="6697676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0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Atom yadrosini tashkil etuvchi, zaryadsiz zarralar.</a:t>
            </a:r>
            <a:endParaRPr lang="en-US" sz="20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58509"/>
            <a:ext cx="859821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60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Elementar zarralar xususiyatlari</a:t>
            </a:r>
            <a:endParaRPr lang="en-US" sz="6000" dirty="0"/>
          </a:p>
        </p:txBody>
      </p:sp>
      <p:sp>
        <p:nvSpPr>
          <p:cNvPr id="3" name="Text 1"/>
          <p:cNvSpPr/>
          <p:nvPr/>
        </p:nvSpPr>
        <p:spPr>
          <a:xfrm>
            <a:off x="793790" y="36342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32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Massa</a:t>
            </a:r>
            <a:endParaRPr lang="en-US" sz="3200" dirty="0"/>
          </a:p>
        </p:txBody>
      </p:sp>
      <p:sp>
        <p:nvSpPr>
          <p:cNvPr id="4" name="Text 2"/>
          <p:cNvSpPr/>
          <p:nvPr/>
        </p:nvSpPr>
        <p:spPr>
          <a:xfrm>
            <a:off x="793790" y="4215408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4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Har bir elementar zarraning massasi o'ziga xosdir. Ba'zi zarralar juda kichik, boshqalari esa ancha og'irroqdir.</a:t>
            </a:r>
            <a:endParaRPr lang="en-US" sz="2400" dirty="0"/>
          </a:p>
        </p:txBody>
      </p:sp>
      <p:sp>
        <p:nvSpPr>
          <p:cNvPr id="5" name="Text 3"/>
          <p:cNvSpPr/>
          <p:nvPr/>
        </p:nvSpPr>
        <p:spPr>
          <a:xfrm>
            <a:off x="5332928" y="36342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32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Zaryad</a:t>
            </a:r>
            <a:endParaRPr lang="en-US" sz="3200" dirty="0"/>
          </a:p>
        </p:txBody>
      </p:sp>
      <p:sp>
        <p:nvSpPr>
          <p:cNvPr id="6" name="Text 4"/>
          <p:cNvSpPr/>
          <p:nvPr/>
        </p:nvSpPr>
        <p:spPr>
          <a:xfrm>
            <a:off x="5332928" y="4215408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4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Elementar zarralar musbat, manfiy yoki zaryadsiz bo'lishi mumkin. Zaryad - zarralarning o'zaro ta'sir qilish xususiyatlaridan biridir.</a:t>
            </a:r>
            <a:endParaRPr lang="en-US" sz="2400" dirty="0"/>
          </a:p>
        </p:txBody>
      </p:sp>
      <p:sp>
        <p:nvSpPr>
          <p:cNvPr id="7" name="Text 5"/>
          <p:cNvSpPr/>
          <p:nvPr/>
        </p:nvSpPr>
        <p:spPr>
          <a:xfrm>
            <a:off x="9872067" y="36342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32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Spin</a:t>
            </a:r>
            <a:endParaRPr lang="en-US" sz="3200" dirty="0"/>
          </a:p>
        </p:txBody>
      </p:sp>
      <p:sp>
        <p:nvSpPr>
          <p:cNvPr id="8" name="Text 6"/>
          <p:cNvSpPr/>
          <p:nvPr/>
        </p:nvSpPr>
        <p:spPr>
          <a:xfrm>
            <a:off x="9872067" y="4215408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4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Elementar zarralarning spin - bu kvant mexanikasi xususiyati bo'lib, ularning o'z o'qi atrofida aylanishini tavsiflaydi.</a:t>
            </a:r>
            <a:endParaRPr lang="en-US" sz="24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802499"/>
            <a:ext cx="802898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54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Elementar zarralarning turlari</a:t>
            </a:r>
            <a:endParaRPr lang="en-US" sz="5400" dirty="0"/>
          </a:p>
        </p:txBody>
      </p:sp>
      <p:sp>
        <p:nvSpPr>
          <p:cNvPr id="4" name="Shape 1"/>
          <p:cNvSpPr/>
          <p:nvPr/>
        </p:nvSpPr>
        <p:spPr>
          <a:xfrm>
            <a:off x="793790" y="4851440"/>
            <a:ext cx="4196358" cy="2410897"/>
          </a:xfrm>
          <a:prstGeom prst="roundRect">
            <a:avLst>
              <a:gd name="adj" fmla="val 3952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8224" y="508587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8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Kvarklar</a:t>
            </a:r>
            <a:endParaRPr lang="en-US" sz="2800" dirty="0"/>
          </a:p>
        </p:txBody>
      </p:sp>
      <p:sp>
        <p:nvSpPr>
          <p:cNvPr id="6" name="Text 3"/>
          <p:cNvSpPr/>
          <p:nvPr/>
        </p:nvSpPr>
        <p:spPr>
          <a:xfrm>
            <a:off x="1028224" y="5576292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0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Proton va neytronlar kabi barionlarni tashkil etuvchi zarralar.</a:t>
            </a:r>
            <a:endParaRPr lang="en-US" sz="2000" dirty="0"/>
          </a:p>
        </p:txBody>
      </p:sp>
      <p:sp>
        <p:nvSpPr>
          <p:cNvPr id="7" name="Shape 4"/>
          <p:cNvSpPr/>
          <p:nvPr/>
        </p:nvSpPr>
        <p:spPr>
          <a:xfrm>
            <a:off x="5216962" y="4851440"/>
            <a:ext cx="4196358" cy="2410897"/>
          </a:xfrm>
          <a:prstGeom prst="roundRect">
            <a:avLst>
              <a:gd name="adj" fmla="val 3952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5451396" y="508587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8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Leptonlar</a:t>
            </a:r>
            <a:endParaRPr lang="en-US" sz="2800" dirty="0"/>
          </a:p>
        </p:txBody>
      </p:sp>
      <p:sp>
        <p:nvSpPr>
          <p:cNvPr id="9" name="Text 6"/>
          <p:cNvSpPr/>
          <p:nvPr/>
        </p:nvSpPr>
        <p:spPr>
          <a:xfrm>
            <a:off x="5451396" y="5576292"/>
            <a:ext cx="372749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0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Elektron va muon kabi zarralar, ularning o'zaro ta'siri kuchli o'zaro ta'sirlardan mustaqil.</a:t>
            </a:r>
            <a:endParaRPr lang="en-US" sz="2000" dirty="0"/>
          </a:p>
        </p:txBody>
      </p:sp>
      <p:sp>
        <p:nvSpPr>
          <p:cNvPr id="10" name="Shape 7"/>
          <p:cNvSpPr/>
          <p:nvPr/>
        </p:nvSpPr>
        <p:spPr>
          <a:xfrm>
            <a:off x="9640133" y="4851440"/>
            <a:ext cx="4196358" cy="2410897"/>
          </a:xfrm>
          <a:prstGeom prst="roundRect">
            <a:avLst>
              <a:gd name="adj" fmla="val 3952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874568" y="508587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8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Bozonlar</a:t>
            </a:r>
            <a:endParaRPr lang="en-US" sz="2800" dirty="0"/>
          </a:p>
        </p:txBody>
      </p:sp>
      <p:sp>
        <p:nvSpPr>
          <p:cNvPr id="12" name="Text 9"/>
          <p:cNvSpPr/>
          <p:nvPr/>
        </p:nvSpPr>
        <p:spPr>
          <a:xfrm>
            <a:off x="9874568" y="5576292"/>
            <a:ext cx="372749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0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O'zaro ta'sir kuchlarini tashuvchi zarralar, masalan, foton (elektromagnit kuch) yoki gluon (kuchli kuch).</a:t>
            </a:r>
            <a:endParaRPr lang="en-US" sz="20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82143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60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Kvark va leptonlar</a:t>
            </a:r>
            <a:endParaRPr lang="en-US" sz="60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4870371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566416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Kvarklar</a:t>
            </a:r>
            <a:endParaRPr lang="en-US" sz="3200" dirty="0"/>
          </a:p>
        </p:txBody>
      </p:sp>
      <p:sp>
        <p:nvSpPr>
          <p:cNvPr id="6" name="Text 2"/>
          <p:cNvSpPr/>
          <p:nvPr/>
        </p:nvSpPr>
        <p:spPr>
          <a:xfrm>
            <a:off x="793790" y="6154579"/>
            <a:ext cx="63512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Proton va neytronlar kabi barionlarni tashkil etuvchi zarralar. Ular 6 ta turga bo'linadi: yuqori, pastki, g'alaba, sehrli, tepa va pastki.</a:t>
            </a:r>
            <a:endParaRPr lang="en-US" sz="24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5221" y="4870371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485221" y="566416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Leptonlar</a:t>
            </a:r>
            <a:endParaRPr lang="en-US" sz="3200" dirty="0"/>
          </a:p>
        </p:txBody>
      </p:sp>
      <p:sp>
        <p:nvSpPr>
          <p:cNvPr id="9" name="Text 4"/>
          <p:cNvSpPr/>
          <p:nvPr/>
        </p:nvSpPr>
        <p:spPr>
          <a:xfrm>
            <a:off x="7485221" y="6154579"/>
            <a:ext cx="63513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Elektron, muon va tau kabi zarralar. Ular 6 ta turga bo'linadi: elektron, muon, tau va ularning neytrinolari.</a:t>
            </a:r>
            <a:endParaRPr lang="en-US" sz="24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67251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Kuchli, elektromagnit va zaif o'zaro ta'sirlar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1118711" y="2624971"/>
            <a:ext cx="30480" cy="4737378"/>
          </a:xfrm>
          <a:prstGeom prst="roundRect">
            <a:avLst>
              <a:gd name="adj" fmla="val 312558"/>
            </a:avLst>
          </a:prstGeom>
          <a:solidFill>
            <a:srgbClr val="BDB8DF"/>
          </a:solidFill>
          <a:ln/>
        </p:spPr>
      </p:sp>
      <p:sp>
        <p:nvSpPr>
          <p:cNvPr id="5" name="Shape 2"/>
          <p:cNvSpPr/>
          <p:nvPr/>
        </p:nvSpPr>
        <p:spPr>
          <a:xfrm>
            <a:off x="1358622" y="3120033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BDB8DF"/>
          </a:solidFill>
          <a:ln/>
        </p:spPr>
      </p:sp>
      <p:sp>
        <p:nvSpPr>
          <p:cNvPr id="6" name="Shape 3"/>
          <p:cNvSpPr/>
          <p:nvPr/>
        </p:nvSpPr>
        <p:spPr>
          <a:xfrm>
            <a:off x="878800" y="288012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1067514" y="2965133"/>
            <a:ext cx="132755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3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1</a:t>
            </a:r>
            <a:endParaRPr lang="en-US" sz="3200" dirty="0"/>
          </a:p>
        </p:txBody>
      </p:sp>
      <p:sp>
        <p:nvSpPr>
          <p:cNvPr id="8" name="Text 5"/>
          <p:cNvSpPr/>
          <p:nvPr/>
        </p:nvSpPr>
        <p:spPr>
          <a:xfrm>
            <a:off x="2381488" y="285178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Kuchli Kuch</a:t>
            </a:r>
            <a:endParaRPr lang="en-US" sz="2800" dirty="0"/>
          </a:p>
        </p:txBody>
      </p:sp>
      <p:sp>
        <p:nvSpPr>
          <p:cNvPr id="9" name="Text 6"/>
          <p:cNvSpPr/>
          <p:nvPr/>
        </p:nvSpPr>
        <p:spPr>
          <a:xfrm>
            <a:off x="2381488" y="3342203"/>
            <a:ext cx="596872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Kvarklarni birlashtirib, barionlarni hosil qiladi.</a:t>
            </a:r>
            <a:endParaRPr lang="en-US" sz="2000" dirty="0"/>
          </a:p>
        </p:txBody>
      </p:sp>
      <p:sp>
        <p:nvSpPr>
          <p:cNvPr id="10" name="Shape 7"/>
          <p:cNvSpPr/>
          <p:nvPr/>
        </p:nvSpPr>
        <p:spPr>
          <a:xfrm>
            <a:off x="1358622" y="4653796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BDB8DF"/>
          </a:solidFill>
          <a:ln/>
        </p:spPr>
      </p:sp>
      <p:sp>
        <p:nvSpPr>
          <p:cNvPr id="11" name="Shape 8"/>
          <p:cNvSpPr/>
          <p:nvPr/>
        </p:nvSpPr>
        <p:spPr>
          <a:xfrm>
            <a:off x="878800" y="441388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1035963" y="4498896"/>
            <a:ext cx="195977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3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2</a:t>
            </a:r>
            <a:endParaRPr lang="en-US" sz="3200" dirty="0"/>
          </a:p>
        </p:txBody>
      </p:sp>
      <p:sp>
        <p:nvSpPr>
          <p:cNvPr id="13" name="Text 10"/>
          <p:cNvSpPr/>
          <p:nvPr/>
        </p:nvSpPr>
        <p:spPr>
          <a:xfrm>
            <a:off x="2381488" y="43855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Elektromagnit Kuch</a:t>
            </a:r>
            <a:endParaRPr lang="en-US" sz="2800" dirty="0"/>
          </a:p>
        </p:txBody>
      </p:sp>
      <p:sp>
        <p:nvSpPr>
          <p:cNvPr id="14" name="Text 11"/>
          <p:cNvSpPr/>
          <p:nvPr/>
        </p:nvSpPr>
        <p:spPr>
          <a:xfrm>
            <a:off x="2381488" y="4875967"/>
            <a:ext cx="596872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Zaryadlangan zarralar o'rtasida o'zaro ta'sir qilishini ta'minlaydi.</a:t>
            </a:r>
            <a:endParaRPr lang="en-US" sz="2000" dirty="0"/>
          </a:p>
        </p:txBody>
      </p:sp>
      <p:sp>
        <p:nvSpPr>
          <p:cNvPr id="15" name="Shape 12"/>
          <p:cNvSpPr/>
          <p:nvPr/>
        </p:nvSpPr>
        <p:spPr>
          <a:xfrm>
            <a:off x="1358622" y="6550462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BDB8DF"/>
          </a:solidFill>
          <a:ln/>
        </p:spPr>
      </p:sp>
      <p:sp>
        <p:nvSpPr>
          <p:cNvPr id="16" name="Shape 13"/>
          <p:cNvSpPr/>
          <p:nvPr/>
        </p:nvSpPr>
        <p:spPr>
          <a:xfrm>
            <a:off x="878800" y="6310551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1037153" y="6395561"/>
            <a:ext cx="193596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3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3</a:t>
            </a:r>
            <a:endParaRPr lang="en-US" sz="3200" dirty="0"/>
          </a:p>
        </p:txBody>
      </p:sp>
      <p:sp>
        <p:nvSpPr>
          <p:cNvPr id="18" name="Text 15"/>
          <p:cNvSpPr/>
          <p:nvPr/>
        </p:nvSpPr>
        <p:spPr>
          <a:xfrm>
            <a:off x="2381488" y="628221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Zaif Kuch</a:t>
            </a:r>
            <a:endParaRPr lang="en-US" sz="2800" dirty="0"/>
          </a:p>
        </p:txBody>
      </p:sp>
      <p:sp>
        <p:nvSpPr>
          <p:cNvPr id="19" name="Text 16"/>
          <p:cNvSpPr/>
          <p:nvPr/>
        </p:nvSpPr>
        <p:spPr>
          <a:xfrm>
            <a:off x="2381488" y="6772632"/>
            <a:ext cx="596872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Radioaktiv parchalanish jarayonlarida rol o'ynaydi.</a:t>
            </a:r>
            <a:endParaRPr lang="en-US" sz="20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20551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7458" y="2692360"/>
            <a:ext cx="9054346" cy="551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300"/>
              </a:lnSpc>
              <a:buNone/>
            </a:pPr>
            <a:r>
              <a:rPr lang="en-US" sz="48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Elementar zarralar yaratilishi va o'rganilishi</a:t>
            </a:r>
            <a:endParaRPr lang="en-US" sz="48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458" y="3508296"/>
            <a:ext cx="882134" cy="141148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764149" y="3684627"/>
            <a:ext cx="2302788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28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Zarralar tezlatgichlari</a:t>
            </a:r>
            <a:endParaRPr lang="en-US" sz="2800" dirty="0"/>
          </a:p>
        </p:txBody>
      </p:sp>
      <p:sp>
        <p:nvSpPr>
          <p:cNvPr id="6" name="Text 2"/>
          <p:cNvSpPr/>
          <p:nvPr/>
        </p:nvSpPr>
        <p:spPr>
          <a:xfrm>
            <a:off x="1764149" y="4066103"/>
            <a:ext cx="12248793" cy="28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0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Elementar zarralarni yuqori energiyada tezlashtirib, ularni o'zaro to'qnashtiradi.</a:t>
            </a:r>
            <a:endParaRPr lang="en-US" sz="20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458" y="4919782"/>
            <a:ext cx="882134" cy="141148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764149" y="5096113"/>
            <a:ext cx="2205514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28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To'qnashuvlar</a:t>
            </a:r>
            <a:endParaRPr lang="en-US" sz="2800" dirty="0"/>
          </a:p>
        </p:txBody>
      </p:sp>
      <p:sp>
        <p:nvSpPr>
          <p:cNvPr id="9" name="Text 4"/>
          <p:cNvSpPr/>
          <p:nvPr/>
        </p:nvSpPr>
        <p:spPr>
          <a:xfrm>
            <a:off x="1764149" y="5477589"/>
            <a:ext cx="12248793" cy="28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0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To'qnashuvlar natijasida yangi zarralar hosil bo'ladi.</a:t>
            </a:r>
            <a:endParaRPr lang="en-US" sz="20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458" y="6331268"/>
            <a:ext cx="882134" cy="141148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764149" y="6507599"/>
            <a:ext cx="2205514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28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Detektorlar</a:t>
            </a:r>
            <a:endParaRPr lang="en-US" sz="2800" dirty="0"/>
          </a:p>
        </p:txBody>
      </p:sp>
      <p:sp>
        <p:nvSpPr>
          <p:cNvPr id="12" name="Text 6"/>
          <p:cNvSpPr/>
          <p:nvPr/>
        </p:nvSpPr>
        <p:spPr>
          <a:xfrm>
            <a:off x="1764149" y="6889075"/>
            <a:ext cx="12248793" cy="28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0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To'qnashuvlar natijasida hosil bo'lgan zarralarni aniqlash va o'rganish uchun mo'ljallangan.</a:t>
            </a:r>
            <a:endParaRPr lang="en-US" sz="20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mavzusi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438</Words>
  <Application>Microsoft Office PowerPoint</Application>
  <PresentationFormat>Buyurtma</PresentationFormat>
  <Paragraphs>86</Paragraphs>
  <Slides>10</Slides>
  <Notes>10</Notes>
  <HiddenSlides>0</HiddenSlides>
  <MMClips>0</MMClips>
  <ScaleCrop>false</ScaleCrop>
  <HeadingPairs>
    <vt:vector size="6" baseType="variant">
      <vt:variant>
        <vt:lpstr>Foydalanilgan shriftlar</vt:lpstr>
      </vt:variant>
      <vt:variant>
        <vt:i4>4</vt:i4>
      </vt:variant>
      <vt:variant>
        <vt:lpstr>Mavzu</vt:lpstr>
      </vt:variant>
      <vt:variant>
        <vt:i4>1</vt:i4>
      </vt:variant>
      <vt:variant>
        <vt:lpstr>Slayd sarlavhalari</vt:lpstr>
      </vt:variant>
      <vt:variant>
        <vt:i4>10</vt:i4>
      </vt:variant>
    </vt:vector>
  </HeadingPairs>
  <TitlesOfParts>
    <vt:vector size="15" baseType="lpstr">
      <vt:lpstr>Outfit Extra Bold</vt:lpstr>
      <vt:lpstr>Arimo</vt:lpstr>
      <vt:lpstr>Arimo Medium</vt:lpstr>
      <vt:lpstr>Arial</vt:lpstr>
      <vt:lpstr>Office Theme</vt:lpstr>
      <vt:lpstr>PowerPoint taqdimoti</vt:lpstr>
      <vt:lpstr>PowerPoint taqdimoti</vt:lpstr>
      <vt:lpstr>PowerPoint taqdimoti</vt:lpstr>
      <vt:lpstr>PowerPoint taqdimoti</vt:lpstr>
      <vt:lpstr>PowerPoint taqdimoti</vt:lpstr>
      <vt:lpstr>PowerPoint taqdimoti</vt:lpstr>
      <vt:lpstr>PowerPoint taqdimoti</vt:lpstr>
      <vt:lpstr>PowerPoint taqdimoti</vt:lpstr>
      <vt:lpstr>PowerPoint taqdimoti</vt:lpstr>
      <vt:lpstr>PowerPoint taqdimoti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Hojiakbar Turotov</cp:lastModifiedBy>
  <cp:revision>3</cp:revision>
  <dcterms:created xsi:type="dcterms:W3CDTF">2024-12-03T00:20:37Z</dcterms:created>
  <dcterms:modified xsi:type="dcterms:W3CDTF">2024-12-03T00:28:55Z</dcterms:modified>
</cp:coreProperties>
</file>